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f13ba8a5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f13ba8a5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f13ba8a5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f13ba8a5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f13ba8a5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f13ba8a5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f13ba8a5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f13ba8a5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13ba8a5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f13ba8a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f13ba8a5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f13ba8a5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13ba8a5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13ba8a5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f13ba8a5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f13ba8a5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f13ba8a5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f13ba8a5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f13ba8a5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f13ba8a5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f13ba8a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f13ba8a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f13ba8a5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f13ba8a5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f13ba8a5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f13ba8a5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13ba8a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13ba8a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f13ba8a5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f13ba8a5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E7apDkM5Cnc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FLOOPwhe7Wm-iyLwRJnLooSpZ_EmyZYeS2H1LjTWcuA/edit?usp=sharing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ia.gov/todayinenergy/detail.php?id=17551" TargetMode="External"/><Relationship Id="rId10" Type="http://schemas.openxmlformats.org/officeDocument/2006/relationships/hyperlink" Target="https://www.iamrenew.com/environment/hydropower-construction-a-huge-risk-for-himachal-pradesh/" TargetMode="External"/><Relationship Id="rId13" Type="http://schemas.openxmlformats.org/officeDocument/2006/relationships/image" Target="../media/image2.png"/><Relationship Id="rId12" Type="http://schemas.openxmlformats.org/officeDocument/2006/relationships/hyperlink" Target="https://www.eia.gov/todayinenergy/detail.php?id=17551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hindustantimes.com/india-news/5-years-on-where-india-stands-in-its-commitment-to-paris-agreement/story-M31plpICVbCP264U3q2h5L.html" TargetMode="External"/><Relationship Id="rId4" Type="http://schemas.openxmlformats.org/officeDocument/2006/relationships/hyperlink" Target="https://www.hindustantimes.com/india-news/5-years-on-where-india-stands-in-its-commitment-to-paris-agreement/story-M31plpICVbCP264U3q2h5L.html" TargetMode="External"/><Relationship Id="rId9" Type="http://schemas.openxmlformats.org/officeDocument/2006/relationships/hyperlink" Target="https://www.iamrenew.com/environment/hydropower-construction-a-huge-risk-for-himachal-pradesh/" TargetMode="External"/><Relationship Id="rId5" Type="http://schemas.openxmlformats.org/officeDocument/2006/relationships/hyperlink" Target="https://www.himdhara.org/2017/04/29/video-the-dirtyhydro-diaries-the-parbati-story-when-mountains-are-hollowed-2/" TargetMode="External"/><Relationship Id="rId6" Type="http://schemas.openxmlformats.org/officeDocument/2006/relationships/hyperlink" Target="https://www.himdhara.org/2017/04/29/video-the-dirtyhydro-diaries-the-parbati-story-when-mountains-are-hollowed-2/" TargetMode="External"/><Relationship Id="rId7" Type="http://schemas.openxmlformats.org/officeDocument/2006/relationships/hyperlink" Target="https://medium.com/@Rudra31/himalayan-cities-and-towns-f65731c798e" TargetMode="External"/><Relationship Id="rId8" Type="http://schemas.openxmlformats.org/officeDocument/2006/relationships/hyperlink" Target="https://medium.com/@Rudra31/himalayan-cities-and-towns-f65731c798e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conomist.com/asia/2014/11/27/water-in-them-hills" TargetMode="External"/><Relationship Id="rId10" Type="http://schemas.openxmlformats.org/officeDocument/2006/relationships/hyperlink" Target="http://www.himdhara.org/wp-content/uploads/2019/06/The-Hidden-Cost-of-Hydropower_2019.pdf" TargetMode="External"/><Relationship Id="rId13" Type="http://schemas.openxmlformats.org/officeDocument/2006/relationships/hyperlink" Target="http://technovate.witspry.com/2017/02/why-and-how-of-earthquake-indian-fault.html?m=1" TargetMode="External"/><Relationship Id="rId12" Type="http://schemas.openxmlformats.org/officeDocument/2006/relationships/hyperlink" Target="https://www.economist.com/asia/2014/11/27/water-in-them-hill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ourworldindata.org/co2/country/india" TargetMode="External"/><Relationship Id="rId4" Type="http://schemas.openxmlformats.org/officeDocument/2006/relationships/hyperlink" Target="https://ourworldindata.org/co2/country/india" TargetMode="External"/><Relationship Id="rId9" Type="http://schemas.openxmlformats.org/officeDocument/2006/relationships/hyperlink" Target="http://www.himdhara.org/wp-content/uploads/2019/06/The-Hidden-Cost-of-Hydropower_2019.pdf" TargetMode="External"/><Relationship Id="rId15" Type="http://schemas.openxmlformats.org/officeDocument/2006/relationships/image" Target="../media/image2.png"/><Relationship Id="rId14" Type="http://schemas.openxmlformats.org/officeDocument/2006/relationships/hyperlink" Target="http://technovate.witspry.com/2017/02/why-and-how-of-earthquake-indian-fault.html?m=1" TargetMode="External"/><Relationship Id="rId5" Type="http://schemas.openxmlformats.org/officeDocument/2006/relationships/hyperlink" Target="https://www.schoolnet.org.za/PILAfrica/en/webs/10131/proble_1.htm" TargetMode="External"/><Relationship Id="rId6" Type="http://schemas.openxmlformats.org/officeDocument/2006/relationships/hyperlink" Target="https://www.schoolnet.org.za/PILAfrica/en/webs/10131/proble_1.htm" TargetMode="External"/><Relationship Id="rId7" Type="http://schemas.openxmlformats.org/officeDocument/2006/relationships/hyperlink" Target="http://www.himdhara.org/wp-content/uploads/2019/06/The-Hidden-Cost-of-Hydropower_2019.pdf" TargetMode="External"/><Relationship Id="rId8" Type="http://schemas.openxmlformats.org/officeDocument/2006/relationships/hyperlink" Target="http://www.himdhara.org/wp-content/uploads/2019/06/The-Hidden-Cost-of-Hydropower_2019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psdma.nic.in/admnis/admin/showimg.aspx?ID=2671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13775"/>
            <a:ext cx="8520600" cy="35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Renewable Energy for Vulnerable Populations: 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</a:rPr>
              <a:t>A Case Study on Hydropower in the Himalayas</a:t>
            </a:r>
            <a:endParaRPr b="1"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30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083AF"/>
                </a:solidFill>
              </a:rPr>
              <a:t>By Meaghan Cunniffe</a:t>
            </a:r>
            <a:endParaRPr>
              <a:solidFill>
                <a:srgbClr val="F083A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350" y="849225"/>
            <a:ext cx="6066575" cy="41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311700" y="744575"/>
            <a:ext cx="8520600" cy="15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Discussion: Your Initial thoughts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subTitle"/>
          </p:nvPr>
        </p:nvSpPr>
        <p:spPr>
          <a:xfrm>
            <a:off x="195800" y="1636125"/>
            <a:ext cx="8520600" cy="31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What are the pros and cons of hydropower in the Himalayas?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Do you know any other examples of how vulnerable populations are affected by climate change or its mitigation efforts?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2500">
                <a:solidFill>
                  <a:srgbClr val="000000"/>
                </a:solidFill>
              </a:rPr>
              <a:t>Is this partly an issue with the Paris Agreement?</a:t>
            </a:r>
            <a:endParaRPr sz="2500">
              <a:solidFill>
                <a:srgbClr val="000000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lphaLcPeriod"/>
            </a:pPr>
            <a:r>
              <a:rPr lang="en" sz="2500">
                <a:solidFill>
                  <a:srgbClr val="000000"/>
                </a:solidFill>
              </a:rPr>
              <a:t>How can we change it to fit the needs of vulnerable groups?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ctrTitle"/>
          </p:nvPr>
        </p:nvSpPr>
        <p:spPr>
          <a:xfrm>
            <a:off x="311708" y="127108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we’ll </a:t>
            </a:r>
            <a:r>
              <a:rPr lang="en"/>
              <a:t>watch a short video about the Parbati II Hydropower Project:</a:t>
            </a:r>
            <a:endParaRPr/>
          </a:p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311700" y="3587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https://www.youtube.com/watch?v=E7apDkM5Cnc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ctrTitle"/>
          </p:nvPr>
        </p:nvSpPr>
        <p:spPr>
          <a:xfrm>
            <a:off x="311700" y="1007250"/>
            <a:ext cx="8520600" cy="11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Now let’s break into groups and do some role-play!</a:t>
            </a:r>
            <a:endParaRPr sz="3000"/>
          </a:p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688400" y="2333650"/>
            <a:ext cx="8520600" cy="25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Group 1: Local Residents (3 people)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Group 2: Scientists and Researchers (2 people)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Group 3: Indian Government (3 people)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Group 4: Energy Companies (2 people)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https://docs.google.com/document/d/1FLOOPwhe7Wm-iyLwRJnLooSpZ_EmyZYeS2H1LjTWcuA/edit?usp=sharing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ctrTitle"/>
          </p:nvPr>
        </p:nvSpPr>
        <p:spPr>
          <a:xfrm>
            <a:off x="311700" y="576525"/>
            <a:ext cx="8520600" cy="120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Discussion:</a:t>
            </a:r>
            <a:endParaRPr/>
          </a:p>
        </p:txBody>
      </p:sp>
      <p:sp>
        <p:nvSpPr>
          <p:cNvPr id="147" name="Google Shape;147;p26"/>
          <p:cNvSpPr txBox="1"/>
          <p:nvPr>
            <p:ph idx="1" type="subTitle"/>
          </p:nvPr>
        </p:nvSpPr>
        <p:spPr>
          <a:xfrm>
            <a:off x="311700" y="1950075"/>
            <a:ext cx="85206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What policies should be created to ensure more successful HP projects?</a:t>
            </a:r>
            <a:endParaRPr>
              <a:solidFill>
                <a:srgbClr val="000000"/>
              </a:solidFill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Should we keep developing hydropower in the Himalayas?</a:t>
            </a:r>
            <a:endParaRPr>
              <a:solidFill>
                <a:srgbClr val="000000"/>
              </a:solidFill>
            </a:endParaRPr>
          </a:p>
          <a:p>
            <a:pPr indent="-353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In your own opinion: How can we provide sustainable energy to vulnerable populations while ensuring we don’t take advantage of them?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744575"/>
            <a:ext cx="8520600" cy="6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Sources Cited:</a:t>
            </a:r>
            <a:endParaRPr b="1" sz="2000"/>
          </a:p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1400675"/>
            <a:ext cx="8520600" cy="3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5 years on, where India stands in its commitment to Paris Agreement</a:t>
            </a:r>
            <a:r>
              <a:rPr lang="en" sz="900">
                <a:solidFill>
                  <a:schemeClr val="dk1"/>
                </a:solidFill>
              </a:rPr>
              <a:t>. (2020, December 12). Hindustan Times.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https://www.hindustantimes.com/india-news/5-years-on-where-india-stands-in-its-commitment-to-paris-agreement/story-M31plpICVbCP264U3q2h5L.html</a:t>
            </a:r>
            <a:endParaRPr sz="900" u="sng">
              <a:solidFill>
                <a:schemeClr val="hlink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Admin, P. A. (n.d.). </a:t>
            </a:r>
            <a:r>
              <a:rPr i="1" lang="en" sz="900">
                <a:solidFill>
                  <a:schemeClr val="dk1"/>
                </a:solidFill>
              </a:rPr>
              <a:t>Video: The #DirtyHydro Diaries: The Parbati Story: When mountains are hollowed – Himdhara</a:t>
            </a:r>
            <a:r>
              <a:rPr lang="en" sz="900">
                <a:solidFill>
                  <a:schemeClr val="dk1"/>
                </a:solidFill>
              </a:rPr>
              <a:t>. Retrieved April 12, 2021, from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https://www.himdhara.org/2017/04/29/video-the-dirtyhydro-diaries-the-parbati-story-when-mountains-are-hollowed-2/</a:t>
            </a:r>
            <a:endParaRPr sz="900" u="sng">
              <a:solidFill>
                <a:schemeClr val="hlink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Chandel, V., &amp; Brar, K. (2013). Drought in Himachal Pradesh, India: A historical-geographical perspective, 1901-2009. </a:t>
            </a:r>
            <a:r>
              <a:rPr i="1" lang="en" sz="900">
                <a:solidFill>
                  <a:schemeClr val="dk1"/>
                </a:solidFill>
              </a:rPr>
              <a:t>Transactions of the Institute of Indian Geographers</a:t>
            </a:r>
            <a:r>
              <a:rPr lang="en" sz="900">
                <a:solidFill>
                  <a:schemeClr val="dk1"/>
                </a:solidFill>
              </a:rPr>
              <a:t>, </a:t>
            </a:r>
            <a:r>
              <a:rPr i="1" lang="en" sz="900">
                <a:solidFill>
                  <a:schemeClr val="dk1"/>
                </a:solidFill>
              </a:rPr>
              <a:t>35</a:t>
            </a:r>
            <a:r>
              <a:rPr lang="en" sz="900">
                <a:solidFill>
                  <a:schemeClr val="dk1"/>
                </a:solidFill>
              </a:rPr>
              <a:t>, 259–273.</a:t>
            </a:r>
            <a:endParaRPr sz="900">
              <a:solidFill>
                <a:schemeClr val="dk1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Himalayan Cities and Towns. The Himalayas cover approximately 1,500… | by Rudra Shirodkar | Medium</a:t>
            </a:r>
            <a:r>
              <a:rPr lang="en" sz="900">
                <a:solidFill>
                  <a:schemeClr val="dk1"/>
                </a:solidFill>
              </a:rPr>
              <a:t>. (n.d.). Retrieved April 12, 2021, from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8"/>
              </a:rPr>
              <a:t>https://medium.com/@Rudra31/himalayan-cities-and-towns-f65731c798e</a:t>
            </a:r>
            <a:endParaRPr sz="900" u="sng">
              <a:solidFill>
                <a:schemeClr val="hlink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Hydropower Construction: A Huge Risk for Himachal Pradesh</a:t>
            </a:r>
            <a:r>
              <a:rPr lang="en" sz="900">
                <a:solidFill>
                  <a:schemeClr val="dk1"/>
                </a:solidFill>
              </a:rPr>
              <a:t>. (n.d.). Retrieved April 13, 2021, from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10"/>
              </a:rPr>
              <a:t>https://www.iamrenew.com/environment/hydropower-construction-a-huge-risk-for-himachal-pradesh/</a:t>
            </a:r>
            <a:endParaRPr sz="900" u="sng">
              <a:solidFill>
                <a:schemeClr val="hlink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India is increasingly dependent on imported fossil fuels as demand continues to rise—Today in Energy—U.S. Energy Information Administration (EIA)</a:t>
            </a:r>
            <a:r>
              <a:rPr lang="en" sz="900">
                <a:solidFill>
                  <a:schemeClr val="dk1"/>
                </a:solidFill>
              </a:rPr>
              <a:t>. (n.d.). Retrieved April 12, 2021, from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12"/>
              </a:rPr>
              <a:t>https://www.eia.gov/todayinenergy/detail.php?id=17551</a:t>
            </a:r>
            <a:endParaRPr sz="90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Sources cited continued:</a:t>
            </a:r>
            <a:endParaRPr b="1" sz="2000"/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311700" y="1537175"/>
            <a:ext cx="8520600" cy="33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Ritchie, H., &amp; Roser, M. (2020). CO₂ and Greenhouse Gas Emissions. </a:t>
            </a:r>
            <a:r>
              <a:rPr i="1" lang="en" sz="1000">
                <a:solidFill>
                  <a:schemeClr val="dk1"/>
                </a:solidFill>
              </a:rPr>
              <a:t>Our World in Data</a:t>
            </a:r>
            <a:r>
              <a:rPr lang="en" sz="1000">
                <a:solidFill>
                  <a:schemeClr val="dk1"/>
                </a:solidFill>
              </a:rPr>
              <a:t>.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https://ourworldindata.org/co2/country/india</a:t>
            </a:r>
            <a:endParaRPr sz="1000" u="sng">
              <a:solidFill>
                <a:schemeClr val="accent5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</a:rPr>
              <a:t>The Himalayas—Environmental problems—Avalanches</a:t>
            </a:r>
            <a:r>
              <a:rPr lang="en" sz="1000">
                <a:solidFill>
                  <a:schemeClr val="dk1"/>
                </a:solidFill>
              </a:rPr>
              <a:t>. (n.d.). Retrieved April 12, 2021, from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https://www.schoolnet.org.za/PILAfrica/en/webs/10131/proble_1.htm</a:t>
            </a:r>
            <a:endParaRPr sz="1000" u="sng">
              <a:solidFill>
                <a:schemeClr val="accent5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</a:rPr>
              <a:t>The-Hidden-Cost-of-Hydropower_2019.pdf</a:t>
            </a:r>
            <a:r>
              <a:rPr lang="en" sz="1000">
                <a:solidFill>
                  <a:schemeClr val="dk1"/>
                </a:solidFill>
              </a:rPr>
              <a:t>. (n.d.-a). Retrieved April 13, 2021, from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http://www.himdhara.org/wp-content/uploads/2019/06/The-Hidden-Cost-of-Hydropower_2019.pdf</a:t>
            </a:r>
            <a:endParaRPr sz="1000" u="sng">
              <a:solidFill>
                <a:schemeClr val="accent5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</a:rPr>
              <a:t>The-Hidden-Cost-of-Hydropower_2019.pdf</a:t>
            </a:r>
            <a:r>
              <a:rPr lang="en" sz="1000">
                <a:solidFill>
                  <a:schemeClr val="dk1"/>
                </a:solidFill>
              </a:rPr>
              <a:t>. (n.d.-b). Retrieved April 13, 2021, from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http://www.himdhara.org/wp-content/uploads/2019/06/The-Hidden-Cost-of-Hydropower_2019.pdf</a:t>
            </a:r>
            <a:endParaRPr sz="1000" u="sng">
              <a:solidFill>
                <a:schemeClr val="accent5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Water in them hills. (2014, November 27). </a:t>
            </a:r>
            <a:r>
              <a:rPr i="1" lang="en" sz="1000">
                <a:solidFill>
                  <a:schemeClr val="dk1"/>
                </a:solidFill>
              </a:rPr>
              <a:t>The Economist</a:t>
            </a:r>
            <a:r>
              <a:rPr lang="en" sz="1000">
                <a:solidFill>
                  <a:schemeClr val="dk1"/>
                </a:solidFill>
              </a:rPr>
              <a:t>.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https://www.economist.com/asia/2014/11/27/water-in-them-hills</a:t>
            </a:r>
            <a:endParaRPr sz="1000" u="sng">
              <a:solidFill>
                <a:schemeClr val="accent5"/>
              </a:solidFill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Witspry. (n.d.). Why and How of the earthquake—Indian fault line. </a:t>
            </a:r>
            <a:r>
              <a:rPr i="1" lang="en" sz="1000">
                <a:solidFill>
                  <a:schemeClr val="dk1"/>
                </a:solidFill>
              </a:rPr>
              <a:t>Articles by Witspry Technovate (Technovate.Witspry.Com)</a:t>
            </a:r>
            <a:r>
              <a:rPr lang="en" sz="1000">
                <a:solidFill>
                  <a:schemeClr val="dk1"/>
                </a:solidFill>
              </a:rPr>
              <a:t>. Retrieved April 12, 2021, from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http://technovate.witspry.com/2017/02/why-and-how-of-earthquake-indian-fault.html?m=1</a:t>
            </a:r>
            <a:endParaRPr sz="1000" u="sng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5805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Why Renewables?</a:t>
            </a:r>
            <a:endParaRPr b="1" sz="20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11700" y="1373100"/>
            <a:ext cx="556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Great Power Outage of 2012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700 million lost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are still 200 million who lack access to power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India still relies on imports to meet energy demand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is a push to move toward renewable energy production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India joined the Paris Agreement in 2016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India accounts for ~7% of global CO2 emissions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Air pollution in India has been a health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50" y="3199625"/>
            <a:ext cx="3185500" cy="17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700" y="1360819"/>
            <a:ext cx="3114900" cy="336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0" y="744575"/>
            <a:ext cx="6229200" cy="7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Renewables in India and the Paris Agreement</a:t>
            </a:r>
            <a:endParaRPr b="1" sz="2000"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167800" y="2055300"/>
            <a:ext cx="47250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They are meeting an even currently ahead on some of their goals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Renewable capacity has increases by 226% in the past five years 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India is currently producing 89 GW of renewable energy 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Their target is 450 GW from renewables by 2030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800" y="2246400"/>
            <a:ext cx="3946400" cy="244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275575" y="667425"/>
            <a:ext cx="85206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Himalayan Terrain and Climate Change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75575" y="1464300"/>
            <a:ext cx="57231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 climate change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intensifies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so will the likelihood of extreme events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Himalayas are very prone to earthquakes, landslides, and avalanches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Places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Himachal Pradesh, India suffer from drought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Monsoon Season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Western Himalayas (about 60 inches of rainfall)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Eastern Himalayas (120 inches of rainfall)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Areas suffering from drought are more prone to landslides and/or flooding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Hydropower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Plant construction can remove important vegetation, which would otherwise mitigate the effects of landslides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Manipulation of the land = loss of biodiversity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675" y="2296450"/>
            <a:ext cx="2840525" cy="235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Location of hydropower dams relative to landslide hazard risk in Himachal Pradesh. The increasing dot sizes (which represent where dams are located) correspond with increasing power generation (MW).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150" y="887950"/>
            <a:ext cx="5213701" cy="336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7662" y="817700"/>
            <a:ext cx="6588675" cy="41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0" y="744575"/>
            <a:ext cx="8520600" cy="6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Government and Policy - How a Plan is Developed</a:t>
            </a:r>
            <a:endParaRPr b="1" sz="2000"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1656350"/>
            <a:ext cx="85206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First, the plans must be written in the form of a preliminary feasibility (PFR) report.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Must pass through eight governmental departments and receive a “no objectification certificate.”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1st department is the l</a:t>
            </a:r>
            <a:r>
              <a:rPr lang="en" sz="1500">
                <a:solidFill>
                  <a:srgbClr val="000000"/>
                </a:solidFill>
              </a:rPr>
              <a:t>ocal government: Panchayat Raj</a:t>
            </a:r>
            <a:endParaRPr sz="1500">
              <a:solidFill>
                <a:srgbClr val="000000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</a:pPr>
            <a:r>
              <a:rPr lang="en" sz="1500">
                <a:solidFill>
                  <a:srgbClr val="000000"/>
                </a:solidFill>
              </a:rPr>
              <a:t>Consists of 5 elected officials (also includes positions set aside for tribal leader)</a:t>
            </a:r>
            <a:endParaRPr sz="1500">
              <a:solidFill>
                <a:srgbClr val="000000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</a:pPr>
            <a:r>
              <a:rPr lang="en" sz="1500">
                <a:solidFill>
                  <a:srgbClr val="000000"/>
                </a:solidFill>
              </a:rPr>
              <a:t>Sometimes corruption can happen if leaders accept bribes from energy companies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If it is fully approved, the PFR must be rewritten as a detailed project report.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Then a formal agreement is reached regarding project plans and goals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This is followed by a techno-economic (engineering and economic component) assessment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After this the project can begin!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438075" y="910800"/>
            <a:ext cx="35304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</a:rPr>
              <a:t>Why </a:t>
            </a:r>
            <a:r>
              <a:rPr b="1" lang="en" sz="2900">
                <a:solidFill>
                  <a:srgbClr val="000000"/>
                </a:solidFill>
              </a:rPr>
              <a:t>HP Projects May Be Slow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000000"/>
              </a:solidFill>
            </a:endParaRPr>
          </a:p>
          <a:p>
            <a:pPr indent="-3298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900">
                <a:solidFill>
                  <a:srgbClr val="000000"/>
                </a:solidFill>
              </a:rPr>
              <a:t>Construction challenges</a:t>
            </a:r>
            <a:endParaRPr sz="2900">
              <a:solidFill>
                <a:srgbClr val="000000"/>
              </a:solidFill>
            </a:endParaRPr>
          </a:p>
          <a:p>
            <a:pPr indent="-3298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900">
                <a:solidFill>
                  <a:srgbClr val="000000"/>
                </a:solidFill>
              </a:rPr>
              <a:t>Accidents involving workers</a:t>
            </a:r>
            <a:endParaRPr sz="2900">
              <a:solidFill>
                <a:srgbClr val="000000"/>
              </a:solidFill>
            </a:endParaRPr>
          </a:p>
          <a:p>
            <a:pPr indent="-3298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900">
                <a:solidFill>
                  <a:srgbClr val="000000"/>
                </a:solidFill>
              </a:rPr>
              <a:t>Protests from locals</a:t>
            </a:r>
            <a:endParaRPr sz="2900">
              <a:solidFill>
                <a:srgbClr val="000000"/>
              </a:solidFill>
            </a:endParaRPr>
          </a:p>
          <a:p>
            <a:pPr indent="-3298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900">
                <a:solidFill>
                  <a:srgbClr val="000000"/>
                </a:solidFill>
              </a:rPr>
              <a:t>Natural </a:t>
            </a:r>
            <a:r>
              <a:rPr lang="en" sz="2900">
                <a:solidFill>
                  <a:srgbClr val="000000"/>
                </a:solidFill>
              </a:rPr>
              <a:t>Catastrophes</a:t>
            </a:r>
            <a:r>
              <a:rPr lang="en" sz="2900">
                <a:solidFill>
                  <a:srgbClr val="000000"/>
                </a:solidFill>
              </a:rPr>
              <a:t> and Geological Hazards</a:t>
            </a:r>
            <a:endParaRPr sz="2900">
              <a:solidFill>
                <a:srgbClr val="000000"/>
              </a:solidFill>
            </a:endParaRPr>
          </a:p>
          <a:p>
            <a:pPr indent="-3298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900">
                <a:solidFill>
                  <a:srgbClr val="000000"/>
                </a:solidFill>
              </a:rPr>
              <a:t>Funding</a:t>
            </a:r>
            <a:endParaRPr sz="29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524" y="1277225"/>
            <a:ext cx="5056726" cy="29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354100" y="2852600"/>
            <a:ext cx="3235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Projects May Be Ineffective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Poor planning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Lack of knowledge about the terrain and rivers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Unsuccessful reforestation plans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People may be relocated without consent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Local do not have enough knowledge about Hydropower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0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403" y="1007250"/>
            <a:ext cx="5755200" cy="3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