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EB1BE-CBBC-094F-B1F9-D124C4E04587}" v="12" dt="2021-04-08T02:39:58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8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2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4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6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8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3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7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2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April 6,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0696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house.gov/hearings/disappearing-polar-bears-and-permafrost-is-a-global-warming-tipping-point-embedded-in-the-iced" TargetMode="External"/><Relationship Id="rId2" Type="http://schemas.openxmlformats.org/officeDocument/2006/relationships/hyperlink" Target="https://www.ipcc.ch/site/assets/uploads/sites/3/2019/11/SROCC_FD_TS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l.ac.uk/pals/news/2017/nov/audience-members-hearts-beat-together-theatre" TargetMode="External"/><Relationship Id="rId5" Type="http://schemas.openxmlformats.org/officeDocument/2006/relationships/hyperlink" Target="https://www.sciencedaily.com/releases/2018/12/181210144943.htm" TargetMode="External"/><Relationship Id="rId4" Type="http://schemas.openxmlformats.org/officeDocument/2006/relationships/hyperlink" Target="https://www.britannica.com/science/global-warming/Ice-melt-and-sea-level-ri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iant waves in the ocean">
            <a:extLst>
              <a:ext uri="{FF2B5EF4-FFF2-40B4-BE49-F238E27FC236}">
                <a16:creationId xmlns:a16="http://schemas.microsoft.com/office/drawing/2014/main" id="{437E00A2-DF2E-4E2E-A4D5-B7811F2980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90" r="993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FC8B4-BE2A-514E-AED3-C4DAA0152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1443038"/>
            <a:ext cx="3077044" cy="5038752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Global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ice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melt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&amp;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Sea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Level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Rise</a:t>
            </a:r>
          </a:p>
        </p:txBody>
      </p:sp>
    </p:spTree>
    <p:extLst>
      <p:ext uri="{BB962C8B-B14F-4D97-AF65-F5344CB8AC3E}">
        <p14:creationId xmlns:p14="http://schemas.microsoft.com/office/powerpoint/2010/main" val="3781090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BB562-20D3-FE4B-9928-785E462A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JOIN THE DARK SIDE!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03CDD-5E69-8C47-95E1-A67942AD3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Fall 2021 semester we will be producing THE CLIMATE CABARET</a:t>
            </a:r>
          </a:p>
          <a:p>
            <a:r>
              <a:rPr lang="en-US" sz="1800" dirty="0"/>
              <a:t>We will be partnering with Climate Change Theatre Action/The Arctic Cycle out of NYC</a:t>
            </a:r>
          </a:p>
          <a:p>
            <a:pPr lvl="1"/>
            <a:r>
              <a:rPr lang="en-US" sz="1800" dirty="0"/>
              <a:t>Producing 8 short plays about the climate crisis from the 2021 collection</a:t>
            </a:r>
          </a:p>
          <a:p>
            <a:pPr lvl="1"/>
            <a:r>
              <a:rPr lang="en-US" sz="1800" dirty="0"/>
              <a:t>A lot of opportunity for interdisciplinary collaboration</a:t>
            </a:r>
          </a:p>
          <a:p>
            <a:pPr lvl="1"/>
            <a:r>
              <a:rPr lang="en-US" sz="1800" dirty="0"/>
              <a:t>Emphasizing community engagement and action on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348096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7A5A0-8580-F649-860B-B7F09FBE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Cite for sore eyes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4C5D5-E576-7D47-BE77-CB5DAAFF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https://www.ipcc.ch/site/assets/uploads/sites/3/2019/11/SROCC_FD_TS_Final.pdf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https://science.house.gov/hearings/disappearing-polar-bears-and-permafrost-is-a-global-warming-tipping-point-embedded-in-the-iced</a:t>
            </a:r>
            <a:endParaRPr lang="en-US" sz="1800" dirty="0"/>
          </a:p>
          <a:p>
            <a:r>
              <a:rPr lang="en-US" sz="1800" dirty="0">
                <a:hlinkClick r:id="rId4"/>
              </a:rPr>
              <a:t>https://www.britannica.com/science/global-warming/Ice-melt-and-sea-level-rise</a:t>
            </a:r>
            <a:endParaRPr lang="en-US" sz="1800" dirty="0"/>
          </a:p>
          <a:p>
            <a:r>
              <a:rPr lang="en-US" sz="1800" dirty="0">
                <a:hlinkClick r:id="rId5"/>
              </a:rPr>
              <a:t>https://www.sciencedaily.com/releases/2018/12/181210144943.htm</a:t>
            </a:r>
            <a:endParaRPr lang="en-US" sz="1800" dirty="0"/>
          </a:p>
          <a:p>
            <a:r>
              <a:rPr lang="en-US" sz="1800" dirty="0">
                <a:hlinkClick r:id="rId6"/>
              </a:rPr>
              <a:t>https://www.ucl.ac.uk/pals/news/2017/nov/audience-members-hearts-beat-together-theatre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168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3614E-174B-C349-B67C-B47136AB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Open for Business(as usual) | RCP 8.5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023BC-E639-F343-A3C9-E901FAA0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Seawater’s thermal expansion along with melting mountain glaciers is predicted to lead to an increase in global sea level of 1.4-2.7 feet by 2100 under RCP 8.5 emissions scenario</a:t>
            </a:r>
          </a:p>
          <a:p>
            <a:r>
              <a:rPr lang="en-US" sz="1800" dirty="0"/>
              <a:t>Accelerated rates of Greenland ice sheet melt could make this scenario even worse</a:t>
            </a:r>
          </a:p>
          <a:p>
            <a:r>
              <a:rPr lang="en-US" sz="1800" dirty="0"/>
              <a:t>Paleoclimatic evidence suggests a warming of 3.6 F could lead to destruction of Greenland ice sheet, adding 16-20 feet to predicted SLR. Adversely affecting:</a:t>
            </a:r>
          </a:p>
          <a:p>
            <a:pPr lvl="1"/>
            <a:r>
              <a:rPr lang="en-US" sz="1400" dirty="0"/>
              <a:t>U.S. Gulf Coast</a:t>
            </a:r>
          </a:p>
          <a:p>
            <a:pPr lvl="1"/>
            <a:r>
              <a:rPr lang="en-US" sz="1400" dirty="0"/>
              <a:t>Eastern Seaboard (roughly 1/3 of Florida)</a:t>
            </a:r>
          </a:p>
          <a:p>
            <a:pPr lvl="1"/>
            <a:r>
              <a:rPr lang="en-US" sz="1400" dirty="0"/>
              <a:t>Netherlands</a:t>
            </a:r>
          </a:p>
          <a:p>
            <a:pPr lvl="1"/>
            <a:r>
              <a:rPr lang="en-US" sz="1400" dirty="0"/>
              <a:t>Belgium</a:t>
            </a:r>
          </a:p>
          <a:p>
            <a:pPr lvl="1"/>
            <a:r>
              <a:rPr lang="en-US" sz="1400" dirty="0"/>
              <a:t>Bangladesh</a:t>
            </a:r>
          </a:p>
          <a:p>
            <a:pPr lvl="1"/>
            <a:r>
              <a:rPr lang="en-US" sz="1400" dirty="0"/>
              <a:t>Major cities: Tokyo, New York, Mumbai, Shanghai, Dhaka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668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1104A-75B7-2442-B276-18793C27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kinda</a:t>
            </a:r>
            <a:r>
              <a:rPr lang="en-US" sz="3200" dirty="0">
                <a:solidFill>
                  <a:schemeClr val="bg1"/>
                </a:solidFill>
              </a:rPr>
              <a:t> NOT AS BAD | RCP 2.6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0781-DADA-5446-8B7D-56D3FECA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Thermal expansion, melting glaciers/ice sheets could lead to 1.4 feet of SLR</a:t>
            </a:r>
          </a:p>
          <a:p>
            <a:r>
              <a:rPr lang="en-US" sz="1800" dirty="0"/>
              <a:t>Projected mass reductions for polar glaciers between 2015 and 2100 range from 12 +/= 7% </a:t>
            </a:r>
          </a:p>
          <a:p>
            <a:r>
              <a:rPr lang="en-US" sz="1800" i="1" dirty="0"/>
              <a:t>Very likely</a:t>
            </a:r>
            <a:r>
              <a:rPr lang="en-US" sz="1800" dirty="0"/>
              <a:t> that Arctic sea ice extent continues to decline in all months of the year</a:t>
            </a:r>
          </a:p>
          <a:p>
            <a:r>
              <a:rPr lang="en-US" sz="1800" dirty="0"/>
              <a:t>Reduction of stabilized Arctic autumn/spring snow by mid-century</a:t>
            </a:r>
          </a:p>
          <a:p>
            <a:r>
              <a:rPr lang="en-US" sz="1800" dirty="0"/>
              <a:t>Extreme seal level events to occur once per year before 2070</a:t>
            </a:r>
          </a:p>
          <a:p>
            <a:r>
              <a:rPr lang="en-US" sz="1800" dirty="0"/>
              <a:t>By 2100 near-surface permafrost area will decrease by 2-66% </a:t>
            </a:r>
          </a:p>
          <a:p>
            <a:pPr lvl="1"/>
            <a:r>
              <a:rPr lang="en-US" sz="1800" dirty="0"/>
              <a:t>Releasing more carbon dioxide and methane into the atmosphere</a:t>
            </a:r>
          </a:p>
          <a:p>
            <a:pPr lvl="1"/>
            <a:r>
              <a:rPr lang="en-US" sz="1800" dirty="0"/>
              <a:t>Adversely affecting wildlife habitats</a:t>
            </a:r>
          </a:p>
          <a:p>
            <a:endParaRPr lang="en-US" sz="1800" dirty="0"/>
          </a:p>
          <a:p>
            <a:endParaRPr lang="en-US" sz="1800" i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501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D570A-7AC8-FA4F-A580-C002B2BE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Quick, how do we fix this??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16FB-2168-564D-B505-15AE6592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are some ideas to mitigate these issues?</a:t>
            </a:r>
          </a:p>
        </p:txBody>
      </p:sp>
    </p:spTree>
    <p:extLst>
      <p:ext uri="{BB962C8B-B14F-4D97-AF65-F5344CB8AC3E}">
        <p14:creationId xmlns:p14="http://schemas.microsoft.com/office/powerpoint/2010/main" val="22210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EF16D-4278-C94D-87F3-F55412C7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We fixed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6F6B1-1952-D148-9F02-77A854648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Dual focus on short-term and long-term adaptation efforts</a:t>
            </a:r>
          </a:p>
          <a:p>
            <a:r>
              <a:rPr lang="en-US" sz="1800" dirty="0"/>
              <a:t>Protecting areas</a:t>
            </a:r>
          </a:p>
          <a:p>
            <a:r>
              <a:rPr lang="en-US" sz="1800" dirty="0"/>
              <a:t>Community-based ecological monitoring</a:t>
            </a:r>
          </a:p>
          <a:p>
            <a:r>
              <a:rPr lang="en-US" sz="1800" dirty="0"/>
              <a:t>Relying and supporting Indigenous knowledge</a:t>
            </a:r>
          </a:p>
          <a:p>
            <a:r>
              <a:rPr lang="en-US" sz="1800" dirty="0"/>
              <a:t>Investing in human capital and resources</a:t>
            </a:r>
          </a:p>
          <a:p>
            <a:r>
              <a:rPr lang="en-US" sz="1800" dirty="0"/>
              <a:t>Funding for communities in need</a:t>
            </a:r>
          </a:p>
        </p:txBody>
      </p:sp>
    </p:spTree>
    <p:extLst>
      <p:ext uri="{BB962C8B-B14F-4D97-AF65-F5344CB8AC3E}">
        <p14:creationId xmlns:p14="http://schemas.microsoft.com/office/powerpoint/2010/main" val="313987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754BB-71CD-7C46-885D-37713808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Mommy, can you tell me a story?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8B23-F773-A64E-8C8B-1B1EA3DAE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Climate fatigue/apathy is real. Let’s fix that:</a:t>
            </a:r>
          </a:p>
          <a:p>
            <a:pPr lvl="1"/>
            <a:r>
              <a:rPr lang="en-US" sz="1800" dirty="0"/>
              <a:t>Repeated imagination work diminishes threats and negative associations</a:t>
            </a:r>
          </a:p>
          <a:p>
            <a:pPr lvl="1"/>
            <a:r>
              <a:rPr lang="en-US" sz="1800" dirty="0"/>
              <a:t>Audience members’ heartbeats align in rhythm during live theatrical experience</a:t>
            </a:r>
          </a:p>
          <a:p>
            <a:pPr lvl="1"/>
            <a:r>
              <a:rPr lang="en-US" sz="1800" dirty="0"/>
              <a:t>Comedy influences public opinion</a:t>
            </a:r>
          </a:p>
          <a:p>
            <a:pPr lvl="2"/>
            <a:r>
              <a:rPr lang="en-US" sz="1600" dirty="0"/>
              <a:t>Offer new routes to “knowing” about climate change</a:t>
            </a:r>
          </a:p>
          <a:p>
            <a:pPr lvl="2"/>
            <a:r>
              <a:rPr lang="en-US" sz="1600" dirty="0"/>
              <a:t>Engages new audiences</a:t>
            </a:r>
          </a:p>
          <a:p>
            <a:pPr lvl="2"/>
            <a:r>
              <a:rPr lang="en-US" sz="1600" dirty="0"/>
              <a:t>Increases retention of climate change information</a:t>
            </a:r>
          </a:p>
          <a:p>
            <a:pPr lvl="2"/>
            <a:r>
              <a:rPr lang="en-US" sz="1600" dirty="0"/>
              <a:t>Provides relief amid anxiety-producing news on climate change</a:t>
            </a:r>
          </a:p>
          <a:p>
            <a:pPr lvl="2"/>
            <a:r>
              <a:rPr lang="en-US" sz="1600" dirty="0"/>
              <a:t>Bridges difficult topics</a:t>
            </a:r>
          </a:p>
        </p:txBody>
      </p:sp>
    </p:spTree>
    <p:extLst>
      <p:ext uri="{BB962C8B-B14F-4D97-AF65-F5344CB8AC3E}">
        <p14:creationId xmlns:p14="http://schemas.microsoft.com/office/powerpoint/2010/main" val="269994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F510D-1EE1-6A45-962D-2CDE487B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Revenge of the (theatre) nerds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A7600-D65B-334E-9069-E615884D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Climate Change Theatre Action and it’s widening reach</a:t>
            </a:r>
          </a:p>
          <a:p>
            <a:pPr lvl="1"/>
            <a:r>
              <a:rPr lang="en-US" sz="1800" dirty="0"/>
              <a:t>2019 Season and Anthology </a:t>
            </a:r>
            <a:r>
              <a:rPr lang="en-US" sz="1800" i="1" dirty="0"/>
              <a:t>Lighting the Way</a:t>
            </a:r>
            <a:endParaRPr lang="en-US" sz="1800" dirty="0"/>
          </a:p>
          <a:p>
            <a:pPr lvl="1"/>
            <a:r>
              <a:rPr lang="en-US" sz="1800" dirty="0"/>
              <a:t>229 locations around the world (including all 50 US states)</a:t>
            </a:r>
          </a:p>
          <a:p>
            <a:pPr lvl="1"/>
            <a:r>
              <a:rPr lang="en-US" sz="1800" dirty="0"/>
              <a:t>Events incorporated 1,067 productions of the plays (each play performed 22 times on average)</a:t>
            </a:r>
          </a:p>
          <a:p>
            <a:pPr lvl="1"/>
            <a:r>
              <a:rPr lang="en-US" sz="1800" dirty="0"/>
              <a:t>Playwrights represented 15 different nation states | 55% BIPOC, 53% women or non-binary</a:t>
            </a:r>
          </a:p>
          <a:p>
            <a:pPr lvl="1"/>
            <a:r>
              <a:rPr lang="en-US" sz="1800" dirty="0"/>
              <a:t>CCTA 2019 presented at 78 universities around the world</a:t>
            </a:r>
          </a:p>
          <a:p>
            <a:pPr lvl="1"/>
            <a:r>
              <a:rPr lang="en-US" sz="1800" dirty="0"/>
              <a:t>3,046 artists, organizers and activists involved</a:t>
            </a:r>
          </a:p>
          <a:p>
            <a:pPr lvl="1"/>
            <a:r>
              <a:rPr lang="en-US" sz="1800" dirty="0"/>
              <a:t>over 26,000 people reached</a:t>
            </a:r>
          </a:p>
          <a:p>
            <a:pPr lvl="2"/>
            <a:r>
              <a:rPr lang="en-US" sz="1600" dirty="0"/>
              <a:t>12,613 live audience members | 10,415 via radio, podcast, livestream etc.</a:t>
            </a:r>
          </a:p>
        </p:txBody>
      </p:sp>
    </p:spTree>
    <p:extLst>
      <p:ext uri="{BB962C8B-B14F-4D97-AF65-F5344CB8AC3E}">
        <p14:creationId xmlns:p14="http://schemas.microsoft.com/office/powerpoint/2010/main" val="243408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698ABF1-2D7A-4C8C-A41A-095741274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E160AE-3C66-4235-84C0-BD472DE6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7416"/>
            <a:ext cx="12192002" cy="6892832"/>
          </a:xfrm>
          <a:prstGeom prst="rect">
            <a:avLst/>
          </a:prstGeom>
          <a:gradFill>
            <a:gsLst>
              <a:gs pos="0">
                <a:schemeClr val="accent6"/>
              </a:gs>
              <a:gs pos="95000">
                <a:schemeClr val="accent5">
                  <a:alpha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9CC7EE-929B-4FA6-BA5A-86D02B792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" y="4369578"/>
            <a:ext cx="12192004" cy="2505838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5000">
                <a:schemeClr val="accent2">
                  <a:alpha val="63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BB87F2-3BE0-433A-AD90-24CE82FBF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191" y="-17416"/>
            <a:ext cx="11734809" cy="6892831"/>
          </a:xfrm>
          <a:prstGeom prst="rect">
            <a:avLst/>
          </a:prstGeom>
          <a:gradFill>
            <a:gsLst>
              <a:gs pos="22000">
                <a:schemeClr val="accent2">
                  <a:alpha val="43000"/>
                </a:schemeClr>
              </a:gs>
              <a:gs pos="99000">
                <a:schemeClr val="accent5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66B6A15-54B2-4DFA-B2EF-ED937D8C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086">
            <a:off x="5496703" y="1105097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lumMod val="75000"/>
                  <a:alpha val="0"/>
                </a:schemeClr>
              </a:gs>
              <a:gs pos="85000">
                <a:schemeClr val="accent6">
                  <a:alpha val="37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0DA6D8-1AE1-42F8-808F-E247404A4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935529" y="-1495746"/>
            <a:ext cx="4739543" cy="7696200"/>
          </a:xfrm>
          <a:prstGeom prst="rect">
            <a:avLst/>
          </a:prstGeom>
          <a:gradFill>
            <a:gsLst>
              <a:gs pos="52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6">
                  <a:alpha val="25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7691E-B348-A040-B09B-ECDB3B21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276" y="661358"/>
            <a:ext cx="9661019" cy="3347559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4400" spc="750" dirty="0">
                <a:solidFill>
                  <a:schemeClr val="bg1"/>
                </a:solidFill>
              </a:rPr>
              <a:t>LAYLA PINES FOR THE WOLF</a:t>
            </a:r>
          </a:p>
        </p:txBody>
      </p:sp>
    </p:spTree>
    <p:extLst>
      <p:ext uri="{BB962C8B-B14F-4D97-AF65-F5344CB8AC3E}">
        <p14:creationId xmlns:p14="http://schemas.microsoft.com/office/powerpoint/2010/main" val="115705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883B5-38D5-344D-9FCB-56F9DDC9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And how does that make you feel?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7FC86-10CD-2B42-B319-10A918BF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n-US" sz="1800" dirty="0"/>
              <a:t>What did you like about this play? Dislike?</a:t>
            </a:r>
          </a:p>
          <a:p>
            <a:r>
              <a:rPr lang="en-US" sz="1800" dirty="0"/>
              <a:t>Did you learn something new?</a:t>
            </a:r>
          </a:p>
          <a:p>
            <a:r>
              <a:rPr lang="en-US" sz="1800" dirty="0"/>
              <a:t>How would you use this to educate people on climate change?</a:t>
            </a:r>
          </a:p>
          <a:p>
            <a:r>
              <a:rPr lang="en-US" sz="1800" dirty="0"/>
              <a:t>Did you think it had enough focus on science? Too much? Too little?</a:t>
            </a:r>
          </a:p>
          <a:p>
            <a:r>
              <a:rPr lang="en-US" sz="1800" dirty="0"/>
              <a:t>Did you think this was an effective way of communicating climate change?</a:t>
            </a:r>
          </a:p>
          <a:p>
            <a:pPr lvl="1"/>
            <a:r>
              <a:rPr lang="en-US" sz="1800" dirty="0"/>
              <a:t>If not, what would you change?</a:t>
            </a:r>
          </a:p>
          <a:p>
            <a:pPr lvl="1"/>
            <a:r>
              <a:rPr lang="en-US" sz="1800" dirty="0"/>
              <a:t>If so, would you see it working for people who don’t have any knowledge of climate change?</a:t>
            </a:r>
          </a:p>
        </p:txBody>
      </p:sp>
    </p:spTree>
    <p:extLst>
      <p:ext uri="{BB962C8B-B14F-4D97-AF65-F5344CB8AC3E}">
        <p14:creationId xmlns:p14="http://schemas.microsoft.com/office/powerpoint/2010/main" val="194801582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8E2E8"/>
      </a:lt2>
      <a:accent1>
        <a:srgbClr val="81AD81"/>
      </a:accent1>
      <a:accent2>
        <a:srgbClr val="75AB8C"/>
      </a:accent2>
      <a:accent3>
        <a:srgbClr val="80A9A3"/>
      </a:accent3>
      <a:accent4>
        <a:srgbClr val="7CA9B8"/>
      </a:accent4>
      <a:accent5>
        <a:srgbClr val="91A1C3"/>
      </a:accent5>
      <a:accent6>
        <a:srgbClr val="847FBA"/>
      </a:accent6>
      <a:hlink>
        <a:srgbClr val="AE69AE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685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GradientRiseVTI</vt:lpstr>
      <vt:lpstr>Global  ice melt &amp; Sea Level Rise</vt:lpstr>
      <vt:lpstr>Open for Business(as usual) | RCP 8.5</vt:lpstr>
      <vt:lpstr>kinda NOT AS BAD | RCP 2.6</vt:lpstr>
      <vt:lpstr>Quick, how do we fix this??</vt:lpstr>
      <vt:lpstr>We fixed it!</vt:lpstr>
      <vt:lpstr>Mommy, can you tell me a story?</vt:lpstr>
      <vt:lpstr>Revenge of the (theatre) nerds</vt:lpstr>
      <vt:lpstr>LAYLA PINES FOR THE WOLF</vt:lpstr>
      <vt:lpstr>And how does that make you feel?</vt:lpstr>
      <vt:lpstr>JOIN THE DARK SIDE!</vt:lpstr>
      <vt:lpstr>Cite for sore eyes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 ice melt &amp; Sea Level Rise</dc:title>
  <dc:creator>Benjamin Stasny</dc:creator>
  <cp:lastModifiedBy>Benjamin Stasny</cp:lastModifiedBy>
  <cp:revision>10</cp:revision>
  <dcterms:created xsi:type="dcterms:W3CDTF">2021-04-07T00:53:32Z</dcterms:created>
  <dcterms:modified xsi:type="dcterms:W3CDTF">2021-04-08T21:43:51Z</dcterms:modified>
</cp:coreProperties>
</file>