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8" r:id="rId3"/>
    <p:sldId id="257" r:id="rId4"/>
    <p:sldId id="260" r:id="rId5"/>
    <p:sldId id="259" r:id="rId6"/>
    <p:sldId id="261" r:id="rId7"/>
    <p:sldId id="262" r:id="rId8"/>
    <p:sldId id="263"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19" autoAdjust="0"/>
  </p:normalViewPr>
  <p:slideViewPr>
    <p:cSldViewPr snapToGrid="0" snapToObjects="1">
      <p:cViewPr varScale="1">
        <p:scale>
          <a:sx n="65" d="100"/>
          <a:sy n="65" d="100"/>
        </p:scale>
        <p:origin x="-145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DA3153-9D8A-8947-A82E-D88A9CC32A03}" type="datetimeFigureOut">
              <a:rPr lang="en-US" smtClean="0"/>
              <a:t>5/4/2014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9E8E4-D008-F94E-8AEF-E0C6C56648B5}" type="slidenum">
              <a:rPr lang="en-US" smtClean="0"/>
              <a:t>‹#›</a:t>
            </a:fld>
            <a:endParaRPr lang="en-US"/>
          </a:p>
        </p:txBody>
      </p:sp>
    </p:spTree>
    <p:extLst>
      <p:ext uri="{BB962C8B-B14F-4D97-AF65-F5344CB8AC3E}">
        <p14:creationId xmlns:p14="http://schemas.microsoft.com/office/powerpoint/2010/main" val="12730470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9E8E4-D008-F94E-8AEF-E0C6C56648B5}" type="slidenum">
              <a:rPr lang="en-US" smtClean="0"/>
              <a:t>2</a:t>
            </a:fld>
            <a:endParaRPr lang="en-US"/>
          </a:p>
        </p:txBody>
      </p:sp>
    </p:spTree>
    <p:extLst>
      <p:ext uri="{BB962C8B-B14F-4D97-AF65-F5344CB8AC3E}">
        <p14:creationId xmlns:p14="http://schemas.microsoft.com/office/powerpoint/2010/main" val="124037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(4/28/14 22:54) -----</a:t>
            </a:r>
          </a:p>
          <a:p>
            <a:r>
              <a:rPr lang="en-US"/>
              <a:t>Methane accounts for 9% of total anthropogenic greenhouse gas emissions in the United States.</a:t>
            </a:r>
          </a:p>
          <a:p>
            <a:r>
              <a:rPr lang="en-US"/>
              <a:t>If 3% of the total natural gas that is produced is released due to fugitive methane leaks, then the environmental benefits of transitioning from coal to natural gas are completely negated.</a:t>
            </a:r>
          </a:p>
          <a:p>
            <a:r>
              <a:rPr lang="en-US"/>
              <a:t>Methane is far more potent of a greenhouse gas than carbon dioxide, which is the most abundant anthropogenic greenhouse gas largely due to our dependence on coal. But methane has more than twenty times the global warming potential if it escapes in its pure state, rather than being combusted.</a:t>
            </a:r>
          </a:p>
          <a:p>
            <a:r>
              <a:rPr lang="en-US"/>
              <a:t>If this law is succusful, it will achieve a 100,000 ton reduction in rogue methane emissions, which equates to 1.4 x 10^34 molecules of ozone. </a:t>
            </a:r>
          </a:p>
        </p:txBody>
      </p:sp>
      <p:sp>
        <p:nvSpPr>
          <p:cNvPr id="4" name="Slide Number Placeholder 3"/>
          <p:cNvSpPr>
            <a:spLocks noGrp="1"/>
          </p:cNvSpPr>
          <p:nvPr>
            <p:ph type="sldNum" sz="quarter" idx="10"/>
          </p:nvPr>
        </p:nvSpPr>
        <p:spPr/>
        <p:txBody>
          <a:bodyPr/>
          <a:lstStyle/>
          <a:p>
            <a:fld id="{DD89E8E4-D008-F94E-8AEF-E0C6C56648B5}" type="slidenum">
              <a:rPr lang="en-US" smtClean="0"/>
              <a:t>4</a:t>
            </a:fld>
            <a:endParaRPr lang="en-US"/>
          </a:p>
        </p:txBody>
      </p:sp>
    </p:spTree>
    <p:extLst>
      <p:ext uri="{BB962C8B-B14F-4D97-AF65-F5344CB8AC3E}">
        <p14:creationId xmlns:p14="http://schemas.microsoft.com/office/powerpoint/2010/main" val="1803617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(4/28/14 22:54) -----</a:t>
            </a:r>
          </a:p>
          <a:p>
            <a:r>
              <a:rPr lang="en-US"/>
              <a:t>To elaborate on the confusing stoicheomestry mentioned in our video, here is a more in-depth explanation of how tropospheric ozone is created from the emission of methane into the atmosphere. </a:t>
            </a:r>
          </a:p>
          <a:p>
            <a:r>
              <a:rPr lang="en-US"/>
              <a:t>As you can see from the reaction in the top left corner, one molecule of methane ends up creating two molecules of nitrogen dioxide as final products. Both of these nitrogen dioxide molecules will end up creating an ozone molecule, as evidenced by the reaction in the bottom left. However, another product of the initial methane reaction, Formaldehyde, in turn creates one Hydro-peroxyl molecule and one carbon monoxide molecule, by reacting with hydroxide. This hydroperoxyl and carbon monoxide molecule, as you can see in the reaction to the right, go on to create another nitrogen dioxide molecule each, which creates tropospheric ozone. Thus, one molecule of Methane can create up to four molecules of ozone through various reactions.</a:t>
            </a:r>
          </a:p>
        </p:txBody>
      </p:sp>
      <p:sp>
        <p:nvSpPr>
          <p:cNvPr id="4" name="Slide Number Placeholder 3"/>
          <p:cNvSpPr>
            <a:spLocks noGrp="1"/>
          </p:cNvSpPr>
          <p:nvPr>
            <p:ph type="sldNum" sz="quarter" idx="10"/>
          </p:nvPr>
        </p:nvSpPr>
        <p:spPr/>
        <p:txBody>
          <a:bodyPr/>
          <a:lstStyle/>
          <a:p>
            <a:fld id="{DD89E8E4-D008-F94E-8AEF-E0C6C56648B5}" type="slidenum">
              <a:rPr lang="en-US" smtClean="0"/>
              <a:t>5</a:t>
            </a:fld>
            <a:endParaRPr lang="en-US"/>
          </a:p>
        </p:txBody>
      </p:sp>
    </p:spTree>
    <p:extLst>
      <p:ext uri="{BB962C8B-B14F-4D97-AF65-F5344CB8AC3E}">
        <p14:creationId xmlns:p14="http://schemas.microsoft.com/office/powerpoint/2010/main" val="286559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(4/28/14 22:54) -----</a:t>
            </a:r>
          </a:p>
          <a:p>
            <a:r>
              <a:rPr lang="en-US"/>
              <a:t>Tropospheric ozone can have various adverse health effects, particularly on the respitory system.</a:t>
            </a:r>
          </a:p>
          <a:p>
            <a:r>
              <a:rPr lang="en-US"/>
              <a:t>Ozone is a powerful oxidant that can irritate the air ways causing coughing and a burning sensation, making it more difficult to breath. It can also aggravate asthma and other lung related diseases, such as emphysema and chronic bronchitis. </a:t>
            </a:r>
          </a:p>
          <a:p>
            <a:r>
              <a:rPr lang="en-US"/>
              <a:t>These effects may lead to increased school absences, medication use, visits to doctors and emergency rooms, and hospital admissions. Research also indicates that ozone exposure may increase the risk of premature death from heart or lung disease.</a:t>
            </a:r>
          </a:p>
        </p:txBody>
      </p:sp>
      <p:sp>
        <p:nvSpPr>
          <p:cNvPr id="4" name="Slide Number Placeholder 3"/>
          <p:cNvSpPr>
            <a:spLocks noGrp="1"/>
          </p:cNvSpPr>
          <p:nvPr>
            <p:ph type="sldNum" sz="quarter" idx="10"/>
          </p:nvPr>
        </p:nvSpPr>
        <p:spPr/>
        <p:txBody>
          <a:bodyPr/>
          <a:lstStyle/>
          <a:p>
            <a:fld id="{DD89E8E4-D008-F94E-8AEF-E0C6C56648B5}" type="slidenum">
              <a:rPr lang="en-US" smtClean="0"/>
              <a:t>6</a:t>
            </a:fld>
            <a:endParaRPr lang="en-US"/>
          </a:p>
        </p:txBody>
      </p:sp>
    </p:spTree>
    <p:extLst>
      <p:ext uri="{BB962C8B-B14F-4D97-AF65-F5344CB8AC3E}">
        <p14:creationId xmlns:p14="http://schemas.microsoft.com/office/powerpoint/2010/main" val="661853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9E8E4-D008-F94E-8AEF-E0C6C56648B5}" type="slidenum">
              <a:rPr lang="en-US" smtClean="0"/>
              <a:t>7</a:t>
            </a:fld>
            <a:endParaRPr lang="en-US"/>
          </a:p>
        </p:txBody>
      </p:sp>
    </p:spTree>
    <p:extLst>
      <p:ext uri="{BB962C8B-B14F-4D97-AF65-F5344CB8AC3E}">
        <p14:creationId xmlns:p14="http://schemas.microsoft.com/office/powerpoint/2010/main" val="349322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(4/28/14 22:54) -----</a:t>
            </a:r>
          </a:p>
          <a:p>
            <a:r>
              <a:rPr lang="en-US" dirty="0"/>
              <a:t>breathing tropospheric ozone can inflame and damage the airways</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a:t>
            </a:r>
            <a:r>
              <a:rPr lang="en-US" baseline="0" dirty="0" smtClean="0"/>
              <a:t> airway inflammation, there is an influx of white blood cells, increased mucous production, and fluid accumulation and retention, </a:t>
            </a:r>
            <a:r>
              <a:rPr lang="en-US" dirty="0" smtClean="0"/>
              <a:t>due to </a:t>
            </a:r>
            <a:r>
              <a:rPr lang="en-US" dirty="0" err="1" smtClean="0"/>
              <a:t>ozones</a:t>
            </a:r>
            <a:r>
              <a:rPr lang="en-US" dirty="0" smtClean="0"/>
              <a:t> propensity to make the lungs more susceptible to infection.</a:t>
            </a:r>
          </a:p>
          <a:p>
            <a:r>
              <a:rPr lang="en-US" baseline="0" dirty="0" smtClean="0"/>
              <a:t>  This causes the death and shredding of cells that line the airways and has been compared to the skin inflammation caused by sunburn. </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DD89E8E4-D008-F94E-8AEF-E0C6C56648B5}" type="slidenum">
              <a:rPr lang="en-US" smtClean="0"/>
              <a:t>8</a:t>
            </a:fld>
            <a:endParaRPr lang="en-US"/>
          </a:p>
        </p:txBody>
      </p:sp>
    </p:spTree>
    <p:extLst>
      <p:ext uri="{BB962C8B-B14F-4D97-AF65-F5344CB8AC3E}">
        <p14:creationId xmlns:p14="http://schemas.microsoft.com/office/powerpoint/2010/main" val="445868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6AC109-E98E-434E-9F19-67FB904F25FC}" type="datetimeFigureOut">
              <a:rPr lang="en-US" smtClean="0"/>
              <a:t>5/4/2014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121555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AC109-E98E-434E-9F19-67FB904F25FC}" type="datetimeFigureOut">
              <a:rPr lang="en-US" smtClean="0"/>
              <a:t>5/4/2014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3277904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AC109-E98E-434E-9F19-67FB904F25FC}" type="datetimeFigureOut">
              <a:rPr lang="en-US" smtClean="0"/>
              <a:t>5/4/2014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174209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AC109-E98E-434E-9F19-67FB904F25FC}" type="datetimeFigureOut">
              <a:rPr lang="en-US" smtClean="0"/>
              <a:t>5/4/2014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71428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6AC109-E98E-434E-9F19-67FB904F25FC}" type="datetimeFigureOut">
              <a:rPr lang="en-US" smtClean="0"/>
              <a:t>5/4/2014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8691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6AC109-E98E-434E-9F19-67FB904F25FC}" type="datetimeFigureOut">
              <a:rPr lang="en-US" smtClean="0"/>
              <a:t>5/4/2014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329058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6AC109-E98E-434E-9F19-67FB904F25FC}" type="datetimeFigureOut">
              <a:rPr lang="en-US" smtClean="0"/>
              <a:t>5/4/2014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28663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6AC109-E98E-434E-9F19-67FB904F25FC}" type="datetimeFigureOut">
              <a:rPr lang="en-US" smtClean="0"/>
              <a:t>5/4/2014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262777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6AC109-E98E-434E-9F19-67FB904F25FC}" type="datetimeFigureOut">
              <a:rPr lang="en-US" smtClean="0"/>
              <a:t>5/4/2014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2190156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6AC109-E98E-434E-9F19-67FB904F25FC}" type="datetimeFigureOut">
              <a:rPr lang="en-US" smtClean="0"/>
              <a:t>5/4/2014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38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6AC109-E98E-434E-9F19-67FB904F25FC}" type="datetimeFigureOut">
              <a:rPr lang="en-US" smtClean="0"/>
              <a:t>5/4/2014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86351-69BC-2743-A110-9F0C115CB3BF}" type="slidenum">
              <a:rPr lang="en-US" smtClean="0"/>
              <a:t>‹#›</a:t>
            </a:fld>
            <a:endParaRPr lang="en-US"/>
          </a:p>
        </p:txBody>
      </p:sp>
    </p:spTree>
    <p:extLst>
      <p:ext uri="{BB962C8B-B14F-4D97-AF65-F5344CB8AC3E}">
        <p14:creationId xmlns:p14="http://schemas.microsoft.com/office/powerpoint/2010/main" val="151499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AC109-E98E-434E-9F19-67FB904F25FC}" type="datetimeFigureOut">
              <a:rPr lang="en-US" smtClean="0"/>
              <a:t>5/4/2014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86351-69BC-2743-A110-9F0C115CB3BF}" type="slidenum">
              <a:rPr lang="en-US" smtClean="0"/>
              <a:t>‹#›</a:t>
            </a:fld>
            <a:endParaRPr lang="en-US"/>
          </a:p>
        </p:txBody>
      </p:sp>
    </p:spTree>
    <p:extLst>
      <p:ext uri="{BB962C8B-B14F-4D97-AF65-F5344CB8AC3E}">
        <p14:creationId xmlns:p14="http://schemas.microsoft.com/office/powerpoint/2010/main" val="2116235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hyperlink" Target="https://drive.google.com/file/d/0B0lB8fsRpSUUS1MzTnFuMVZwWGM/edit?usp=sharing"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wma"/><Relationship Id="rId1" Type="http://schemas.microsoft.com/office/2007/relationships/media" Target="../media/media5.wma"/><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9.jp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alphaModFix amt="86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828"/>
            <a:ext cx="7772400" cy="1526495"/>
          </a:xfrm>
        </p:spPr>
        <p:txBody>
          <a:bodyPr>
            <a:noAutofit/>
            <a:scene3d>
              <a:camera prst="orthographicFront"/>
              <a:lightRig rig="threePt" dir="t"/>
            </a:scene3d>
            <a:sp3d>
              <a:bevelT w="12700"/>
              <a:bevelB w="12700"/>
            </a:sp3d>
          </a:bodyPr>
          <a:lstStyle/>
          <a:p>
            <a:r>
              <a:rPr lang="en-US" sz="4100" dirty="0" smtClean="0">
                <a:solidFill>
                  <a:schemeClr val="bg1"/>
                </a:solidFill>
                <a:effectLst>
                  <a:glow rad="139700">
                    <a:schemeClr val="tx1">
                      <a:alpha val="75000"/>
                    </a:schemeClr>
                  </a:glow>
                </a:effectLst>
              </a:rPr>
              <a:t>Atmospheric Implications of Colorado’s Fugitive Methane Policy</a:t>
            </a:r>
            <a:endParaRPr lang="en-US" sz="4100" dirty="0">
              <a:solidFill>
                <a:schemeClr val="bg1"/>
              </a:solidFill>
              <a:effectLst>
                <a:glow rad="139700">
                  <a:schemeClr val="tx1">
                    <a:alpha val="75000"/>
                  </a:schemeClr>
                </a:glow>
              </a:effectLst>
            </a:endParaRPr>
          </a:p>
        </p:txBody>
      </p:sp>
      <p:sp>
        <p:nvSpPr>
          <p:cNvPr id="3" name="Subtitle 2"/>
          <p:cNvSpPr>
            <a:spLocks noGrp="1"/>
          </p:cNvSpPr>
          <p:nvPr>
            <p:ph type="subTitle" idx="1"/>
          </p:nvPr>
        </p:nvSpPr>
        <p:spPr>
          <a:xfrm>
            <a:off x="1371600" y="5528730"/>
            <a:ext cx="6400800" cy="1149111"/>
          </a:xfrm>
        </p:spPr>
        <p:txBody>
          <a:bodyPr>
            <a:normAutofit fontScale="92500" lnSpcReduction="10000"/>
          </a:bodyPr>
          <a:lstStyle/>
          <a:p>
            <a:r>
              <a:rPr lang="en-US" sz="2400" dirty="0" smtClean="0">
                <a:solidFill>
                  <a:srgbClr val="FFFFFF"/>
                </a:solidFill>
              </a:rPr>
              <a:t>Matthew Moore</a:t>
            </a:r>
          </a:p>
          <a:p>
            <a:r>
              <a:rPr lang="en-US" sz="2400" dirty="0" err="1" smtClean="0">
                <a:solidFill>
                  <a:srgbClr val="FFFFFF"/>
                </a:solidFill>
              </a:rPr>
              <a:t>Swithin</a:t>
            </a:r>
            <a:r>
              <a:rPr lang="en-US" sz="2400" dirty="0" smtClean="0">
                <a:solidFill>
                  <a:srgbClr val="FFFFFF"/>
                </a:solidFill>
              </a:rPr>
              <a:t> </a:t>
            </a:r>
            <a:r>
              <a:rPr lang="en-US" sz="2400" dirty="0" err="1" smtClean="0">
                <a:solidFill>
                  <a:srgbClr val="FFFFFF"/>
                </a:solidFill>
              </a:rPr>
              <a:t>Lui</a:t>
            </a:r>
            <a:endParaRPr lang="en-US" sz="2400" dirty="0" smtClean="0">
              <a:solidFill>
                <a:srgbClr val="FFFFFF"/>
              </a:solidFill>
            </a:endParaRPr>
          </a:p>
          <a:p>
            <a:r>
              <a:rPr lang="en-US" sz="2400" dirty="0" smtClean="0">
                <a:solidFill>
                  <a:srgbClr val="FFFFFF"/>
                </a:solidFill>
              </a:rPr>
              <a:t>Turner Wyatt</a:t>
            </a:r>
            <a:endParaRPr lang="en-US" sz="2400" dirty="0">
              <a:solidFill>
                <a:srgbClr val="FFFFFF"/>
              </a:solidFill>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3745156"/>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xmlns:p14="http://schemas.microsoft.com/office/powerpoint/2010/mai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a:bevelT w="12700"/>
              <a:bevelB w="12700"/>
            </a:sp3d>
          </a:bodyPr>
          <a:lstStyle/>
          <a:p>
            <a:r>
              <a:rPr lang="en-US" sz="5400" dirty="0" smtClean="0">
                <a:solidFill>
                  <a:srgbClr val="FFFFFF"/>
                </a:solidFill>
                <a:effectLst>
                  <a:glow rad="152400">
                    <a:schemeClr val="accent1">
                      <a:alpha val="75000"/>
                    </a:schemeClr>
                  </a:glow>
                </a:effectLst>
              </a:rPr>
              <a:t>Introduction</a:t>
            </a:r>
            <a:endParaRPr lang="en-US" sz="5400" dirty="0">
              <a:solidFill>
                <a:srgbClr val="FFFFFF"/>
              </a:solidFill>
              <a:effectLst>
                <a:glow rad="152400">
                  <a:schemeClr val="accent1">
                    <a:alpha val="75000"/>
                  </a:schemeClr>
                </a:glow>
              </a:effectLst>
            </a:endParaRPr>
          </a:p>
        </p:txBody>
      </p:sp>
      <p:sp>
        <p:nvSpPr>
          <p:cNvPr id="3" name="Content Placeholder 2"/>
          <p:cNvSpPr>
            <a:spLocks noGrp="1"/>
          </p:cNvSpPr>
          <p:nvPr>
            <p:ph idx="1"/>
          </p:nvPr>
        </p:nvSpPr>
        <p:spPr/>
        <p:txBody>
          <a:bodyPr>
            <a:normAutofit/>
          </a:bodyPr>
          <a:lstStyle/>
          <a:p>
            <a:r>
              <a:rPr lang="en-US" sz="4000" dirty="0" smtClean="0">
                <a:solidFill>
                  <a:srgbClr val="FFFFFF"/>
                </a:solidFill>
              </a:rPr>
              <a:t>What is our project about?</a:t>
            </a:r>
          </a:p>
          <a:p>
            <a:endParaRPr lang="en-US" sz="4000" dirty="0" smtClean="0">
              <a:solidFill>
                <a:srgbClr val="FFFFFF"/>
              </a:solidFill>
            </a:endParaRPr>
          </a:p>
          <a:p>
            <a:r>
              <a:rPr lang="en-US" sz="4000" dirty="0" smtClean="0">
                <a:solidFill>
                  <a:srgbClr val="FFFFFF"/>
                </a:solidFill>
              </a:rPr>
              <a:t>Why did we choose this topic?</a:t>
            </a:r>
          </a:p>
          <a:p>
            <a:endParaRPr lang="en-US" sz="4000" dirty="0" smtClean="0">
              <a:solidFill>
                <a:srgbClr val="FFFFFF"/>
              </a:solidFill>
            </a:endParaRPr>
          </a:p>
          <a:p>
            <a:r>
              <a:rPr lang="en-US" sz="4000" dirty="0" smtClean="0">
                <a:solidFill>
                  <a:srgbClr val="FFFFFF"/>
                </a:solidFill>
              </a:rPr>
              <a:t>Why is it relevant to class?</a:t>
            </a:r>
            <a:endParaRPr lang="en-US" sz="4000" dirty="0">
              <a:solidFill>
                <a:srgbClr val="FFFFFF"/>
              </a:solidFill>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2808028"/>
      </p:ext>
    </p:extLst>
  </p:cSld>
  <p:clrMapOvr>
    <a:masterClrMapping/>
  </p:clrMapOvr>
  <mc:AlternateContent xmlns:mc="http://schemas.openxmlformats.org/markup-compatibility/2006" xmlns:p14="http://schemas.microsoft.com/office/powerpoint/2010/main">
    <mc:Choice Requires="p14">
      <p:transition spd="slow" p14:dur="2000" advTm="42636"/>
    </mc:Choice>
    <mc:Fallback xmlns="">
      <p:transition xmlns:p14="http://schemas.microsoft.com/office/powerpoint/2010/main" spd="slow" advTm="42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740"/>
            <a:ext cx="8229600" cy="995302"/>
          </a:xfrm>
        </p:spPr>
        <p:txBody>
          <a:bodyPr>
            <a:normAutofit/>
          </a:bodyPr>
          <a:lstStyle/>
          <a:p>
            <a:r>
              <a:rPr lang="en-US" dirty="0" smtClean="0">
                <a:solidFill>
                  <a:srgbClr val="FFFFFF"/>
                </a:solidFill>
              </a:rPr>
              <a:t>Video</a:t>
            </a:r>
            <a:endParaRPr lang="en-US" dirty="0">
              <a:solidFill>
                <a:srgbClr val="FFFFFF"/>
              </a:solidFill>
            </a:endParaRPr>
          </a:p>
        </p:txBody>
      </p:sp>
      <p:pic>
        <p:nvPicPr>
          <p:cNvPr id="4" name="MethaneATOC.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202542"/>
            <a:ext cx="8045450" cy="4525963"/>
          </a:xfrm>
        </p:spPr>
      </p:pic>
      <p:sp>
        <p:nvSpPr>
          <p:cNvPr id="7" name="TextBox 6"/>
          <p:cNvSpPr txBox="1"/>
          <p:nvPr/>
        </p:nvSpPr>
        <p:spPr>
          <a:xfrm>
            <a:off x="2142474" y="6567774"/>
            <a:ext cx="184666" cy="369332"/>
          </a:xfrm>
          <a:prstGeom prst="rect">
            <a:avLst/>
          </a:prstGeom>
          <a:noFill/>
        </p:spPr>
        <p:txBody>
          <a:bodyPr wrap="none" rtlCol="0">
            <a:spAutoFit/>
          </a:bodyPr>
          <a:lstStyle/>
          <a:p>
            <a:endParaRPr lang="en-US" dirty="0"/>
          </a:p>
        </p:txBody>
      </p:sp>
      <p:sp>
        <p:nvSpPr>
          <p:cNvPr id="9" name="TextBox 8"/>
          <p:cNvSpPr txBox="1"/>
          <p:nvPr/>
        </p:nvSpPr>
        <p:spPr>
          <a:xfrm>
            <a:off x="549275" y="6272737"/>
            <a:ext cx="8045450" cy="353943"/>
          </a:xfrm>
          <a:prstGeom prst="rect">
            <a:avLst/>
          </a:prstGeom>
          <a:noFill/>
        </p:spPr>
        <p:txBody>
          <a:bodyPr wrap="square" rtlCol="0">
            <a:spAutoFit/>
          </a:bodyPr>
          <a:lstStyle/>
          <a:p>
            <a:r>
              <a:rPr lang="en-US" sz="1700" dirty="0" smtClean="0">
                <a:hlinkClick r:id="rId5"/>
              </a:rPr>
              <a:t>https://drive.google.com/file/d/0B0lB8fsRpSUUS1MzTnFuMVZwWGM/edit?usp=sharing</a:t>
            </a:r>
            <a:r>
              <a:rPr lang="en-US" sz="1700" dirty="0" smtClean="0"/>
              <a:t> </a:t>
            </a:r>
            <a:endParaRPr lang="en-US" sz="1700" dirty="0"/>
          </a:p>
        </p:txBody>
      </p:sp>
    </p:spTree>
    <p:extLst>
      <p:ext uri="{BB962C8B-B14F-4D97-AF65-F5344CB8AC3E}">
        <p14:creationId xmlns:p14="http://schemas.microsoft.com/office/powerpoint/2010/main" val="3191817504"/>
      </p:ext>
    </p:extLst>
  </p:cSld>
  <p:clrMapOvr>
    <a:masterClrMapping/>
  </p:clrMapOvr>
  <mc:AlternateContent xmlns:mc="http://schemas.openxmlformats.org/markup-compatibility/2006" xmlns:p14="http://schemas.microsoft.com/office/powerpoint/2010/main">
    <mc:Choice Requires="p14">
      <p:transition spd="slow" p14:dur="2000" advTm="7423"/>
    </mc:Choice>
    <mc:Fallback xmlns="">
      <p:transition xmlns:p14="http://schemas.microsoft.com/office/powerpoint/2010/main" spd="slow" advTm="742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alphaModFix amt="8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75331"/>
          </a:xfrm>
        </p:spPr>
        <p:txBody>
          <a:bodyPr/>
          <a:lstStyle/>
          <a:p>
            <a:r>
              <a:rPr lang="en-US" dirty="0" smtClean="0">
                <a:solidFill>
                  <a:srgbClr val="FFFFFF"/>
                </a:solidFill>
              </a:rPr>
              <a:t>Video Recap</a:t>
            </a:r>
            <a:endParaRPr lang="en-US" dirty="0">
              <a:solidFill>
                <a:srgbClr val="FFFFFF"/>
              </a:solidFill>
            </a:endParaRPr>
          </a:p>
        </p:txBody>
      </p:sp>
      <p:sp>
        <p:nvSpPr>
          <p:cNvPr id="3" name="Content Placeholder 2"/>
          <p:cNvSpPr>
            <a:spLocks noGrp="1"/>
          </p:cNvSpPr>
          <p:nvPr>
            <p:ph idx="1"/>
          </p:nvPr>
        </p:nvSpPr>
        <p:spPr/>
        <p:txBody>
          <a:bodyPr/>
          <a:lstStyle/>
          <a:p>
            <a:endParaRPr lang="en-US" dirty="0" smtClean="0">
              <a:solidFill>
                <a:srgbClr val="FFFFFF"/>
              </a:solidFill>
              <a:effectLst>
                <a:glow rad="101600">
                  <a:schemeClr val="tx1">
                    <a:alpha val="75000"/>
                  </a:schemeClr>
                </a:glow>
              </a:effectLst>
            </a:endParaRPr>
          </a:p>
          <a:p>
            <a:r>
              <a:rPr lang="en-US" dirty="0" smtClean="0">
                <a:solidFill>
                  <a:srgbClr val="FFFFFF"/>
                </a:solidFill>
                <a:effectLst>
                  <a:glow rad="101600">
                    <a:schemeClr val="tx1">
                      <a:alpha val="75000"/>
                    </a:schemeClr>
                  </a:glow>
                </a:effectLst>
              </a:rPr>
              <a:t>CH</a:t>
            </a:r>
            <a:r>
              <a:rPr lang="en-US" baseline="-25000" dirty="0" smtClean="0">
                <a:solidFill>
                  <a:srgbClr val="FFFFFF"/>
                </a:solidFill>
                <a:effectLst>
                  <a:glow rad="101600">
                    <a:schemeClr val="tx1">
                      <a:alpha val="75000"/>
                    </a:schemeClr>
                  </a:glow>
                </a:effectLst>
              </a:rPr>
              <a:t>4</a:t>
            </a:r>
            <a:r>
              <a:rPr lang="en-US" dirty="0" smtClean="0">
                <a:solidFill>
                  <a:srgbClr val="FFFFFF"/>
                </a:solidFill>
                <a:effectLst>
                  <a:glow rad="101600">
                    <a:schemeClr val="tx1">
                      <a:alpha val="75000"/>
                    </a:schemeClr>
                  </a:glow>
                </a:effectLst>
              </a:rPr>
              <a:t> accounts for 9% of total GHG emissions</a:t>
            </a:r>
          </a:p>
          <a:p>
            <a:r>
              <a:rPr lang="en-US" dirty="0" smtClean="0">
                <a:solidFill>
                  <a:srgbClr val="FFFFFF"/>
                </a:solidFill>
                <a:effectLst>
                  <a:glow rad="101600">
                    <a:schemeClr val="tx1">
                      <a:alpha val="75000"/>
                    </a:schemeClr>
                  </a:glow>
                </a:effectLst>
              </a:rPr>
              <a:t>Excess CH</a:t>
            </a:r>
            <a:r>
              <a:rPr lang="en-US" baseline="-25000" dirty="0" smtClean="0">
                <a:solidFill>
                  <a:srgbClr val="FFFFFF"/>
                </a:solidFill>
                <a:effectLst>
                  <a:glow rad="101600">
                    <a:schemeClr val="tx1">
                      <a:alpha val="75000"/>
                    </a:schemeClr>
                  </a:glow>
                </a:effectLst>
              </a:rPr>
              <a:t>4</a:t>
            </a:r>
            <a:r>
              <a:rPr lang="en-US" dirty="0" smtClean="0">
                <a:solidFill>
                  <a:srgbClr val="FFFFFF"/>
                </a:solidFill>
                <a:effectLst>
                  <a:glow rad="101600">
                    <a:schemeClr val="tx1">
                      <a:alpha val="75000"/>
                    </a:schemeClr>
                  </a:glow>
                </a:effectLst>
              </a:rPr>
              <a:t> leaks negate benefits</a:t>
            </a:r>
          </a:p>
          <a:p>
            <a:r>
              <a:rPr lang="en-US" dirty="0" smtClean="0">
                <a:solidFill>
                  <a:srgbClr val="FFFFFF"/>
                </a:solidFill>
                <a:effectLst>
                  <a:glow rad="101600">
                    <a:schemeClr val="tx1">
                      <a:alpha val="75000"/>
                    </a:schemeClr>
                  </a:glow>
                </a:effectLst>
              </a:rPr>
              <a:t>CO</a:t>
            </a:r>
            <a:r>
              <a:rPr lang="en-US" baseline="-25000" dirty="0" smtClean="0">
                <a:solidFill>
                  <a:srgbClr val="FFFFFF"/>
                </a:solidFill>
                <a:effectLst>
                  <a:glow rad="101600">
                    <a:schemeClr val="tx1">
                      <a:alpha val="75000"/>
                    </a:schemeClr>
                  </a:glow>
                </a:effectLst>
              </a:rPr>
              <a:t>2</a:t>
            </a:r>
            <a:r>
              <a:rPr lang="en-US" dirty="0" smtClean="0">
                <a:solidFill>
                  <a:srgbClr val="FFFFFF"/>
                </a:solidFill>
                <a:effectLst>
                  <a:glow rad="101600">
                    <a:schemeClr val="tx1">
                      <a:alpha val="75000"/>
                    </a:schemeClr>
                  </a:glow>
                </a:effectLst>
              </a:rPr>
              <a:t> Global Warming Potential (100-year): 1</a:t>
            </a:r>
          </a:p>
          <a:p>
            <a:r>
              <a:rPr lang="en-US" dirty="0" smtClean="0">
                <a:solidFill>
                  <a:srgbClr val="FFFFFF"/>
                </a:solidFill>
                <a:effectLst>
                  <a:glow rad="101600">
                    <a:schemeClr val="tx1">
                      <a:alpha val="75000"/>
                    </a:schemeClr>
                  </a:glow>
                </a:effectLst>
              </a:rPr>
              <a:t>CH</a:t>
            </a:r>
            <a:r>
              <a:rPr lang="en-US" baseline="-25000" dirty="0" smtClean="0">
                <a:solidFill>
                  <a:srgbClr val="FFFFFF"/>
                </a:solidFill>
                <a:effectLst>
                  <a:glow rad="101600">
                    <a:schemeClr val="tx1">
                      <a:alpha val="75000"/>
                    </a:schemeClr>
                  </a:glow>
                </a:effectLst>
              </a:rPr>
              <a:t>4</a:t>
            </a:r>
            <a:r>
              <a:rPr lang="en-US" dirty="0" smtClean="0">
                <a:solidFill>
                  <a:srgbClr val="FFFFFF"/>
                </a:solidFill>
                <a:effectLst>
                  <a:glow rad="101600">
                    <a:schemeClr val="tx1">
                      <a:alpha val="75000"/>
                    </a:schemeClr>
                  </a:glow>
                </a:effectLst>
              </a:rPr>
              <a:t> Global Warming Potential (100-year): 21 </a:t>
            </a:r>
          </a:p>
          <a:p>
            <a:r>
              <a:rPr lang="en-US" dirty="0" smtClean="0">
                <a:solidFill>
                  <a:srgbClr val="FFFFFF"/>
                </a:solidFill>
                <a:effectLst>
                  <a:glow rad="101600">
                    <a:schemeClr val="tx1">
                      <a:alpha val="75000"/>
                    </a:schemeClr>
                  </a:glow>
                </a:effectLst>
              </a:rPr>
              <a:t>100,000 tons CH</a:t>
            </a:r>
            <a:r>
              <a:rPr lang="en-US" baseline="-25000" dirty="0" smtClean="0">
                <a:solidFill>
                  <a:srgbClr val="FFFFFF"/>
                </a:solidFill>
                <a:effectLst>
                  <a:glow rad="101600">
                    <a:schemeClr val="tx1">
                      <a:alpha val="75000"/>
                    </a:schemeClr>
                  </a:glow>
                </a:effectLst>
              </a:rPr>
              <a:t>4</a:t>
            </a:r>
            <a:r>
              <a:rPr lang="en-US" dirty="0" smtClean="0">
                <a:solidFill>
                  <a:srgbClr val="FFFFFF"/>
                </a:solidFill>
                <a:effectLst>
                  <a:glow rad="101600">
                    <a:schemeClr val="tx1">
                      <a:alpha val="75000"/>
                    </a:schemeClr>
                  </a:glow>
                </a:effectLst>
              </a:rPr>
              <a:t> = 1.365 x 10</a:t>
            </a:r>
            <a:r>
              <a:rPr lang="en-US" baseline="30000" dirty="0" smtClean="0">
                <a:solidFill>
                  <a:srgbClr val="FFFFFF"/>
                </a:solidFill>
                <a:effectLst>
                  <a:glow rad="101600">
                    <a:schemeClr val="tx1">
                      <a:alpha val="75000"/>
                    </a:schemeClr>
                  </a:glow>
                </a:effectLst>
              </a:rPr>
              <a:t>34</a:t>
            </a:r>
            <a:r>
              <a:rPr lang="en-US" dirty="0" smtClean="0">
                <a:solidFill>
                  <a:srgbClr val="FFFFFF"/>
                </a:solidFill>
                <a:effectLst>
                  <a:glow rad="101600">
                    <a:schemeClr val="tx1">
                      <a:alpha val="75000"/>
                    </a:schemeClr>
                  </a:glow>
                </a:effectLst>
              </a:rPr>
              <a:t> molecules O</a:t>
            </a:r>
            <a:r>
              <a:rPr lang="en-US" baseline="-25000" dirty="0" smtClean="0">
                <a:solidFill>
                  <a:srgbClr val="FFFFFF"/>
                </a:solidFill>
                <a:effectLst>
                  <a:glow rad="101600">
                    <a:schemeClr val="tx1">
                      <a:alpha val="75000"/>
                    </a:schemeClr>
                  </a:glow>
                </a:effectLst>
              </a:rPr>
              <a:t>3</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35088520"/>
      </p:ext>
    </p:extLst>
  </p:cSld>
  <p:clrMapOvr>
    <a:masterClrMapping/>
  </p:clrMapOvr>
  <mc:AlternateContent xmlns:mc="http://schemas.openxmlformats.org/markup-compatibility/2006" xmlns:p14="http://schemas.microsoft.com/office/powerpoint/2010/main">
    <mc:Choice Requires="p14">
      <p:transition spd="slow" p14:dur="2000" advTm="51390"/>
    </mc:Choice>
    <mc:Fallback xmlns="">
      <p:transition xmlns:p14="http://schemas.microsoft.com/office/powerpoint/2010/main" spd="slow" advTm="5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extLst>
              <a:ext uri="{BEBA8EAE-BF5A-486C-A8C5-ECC9F3942E4B}">
                <a14:imgProps xmlns:a14="http://schemas.microsoft.com/office/drawing/2010/main">
                  <a14:imgLayer r:embed="rId6">
                    <a14:imgEffect>
                      <a14:sharpenSoften amount="10000"/>
                    </a14:imgEffect>
                    <a14:imgEffect>
                      <a14:brightnessContrast bright="20000" contrast="50000"/>
                    </a14:imgEffect>
                  </a14:imgLayer>
                </a14:imgProps>
              </a:ext>
            </a:extLst>
          </a:blip>
          <a:stretch>
            <a:fillRect/>
          </a:stretch>
        </a:blipFill>
        <a:effectLst/>
      </p:bgPr>
    </p:bg>
    <p:spTree>
      <p:nvGrpSpPr>
        <p:cNvPr id="1" name=""/>
        <p:cNvGrpSpPr/>
        <p:nvPr/>
      </p:nvGrpSpPr>
      <p:grpSpPr>
        <a:xfrm>
          <a:off x="0" y="0"/>
          <a:ext cx="0" cy="0"/>
          <a:chOff x="0" y="0"/>
          <a:chExt cx="0" cy="0"/>
        </a:xfrm>
      </p:grpSpPr>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62820251"/>
      </p:ext>
    </p:extLst>
  </p:cSld>
  <p:clrMapOvr>
    <a:masterClrMapping/>
  </p:clrMapOvr>
  <mc:AlternateContent xmlns:mc="http://schemas.openxmlformats.org/markup-compatibility/2006" xmlns:p14="http://schemas.microsoft.com/office/powerpoint/2010/main">
    <mc:Choice Requires="p14">
      <p:transition spd="slow" p14:dur="2000" advTm="65969"/>
    </mc:Choice>
    <mc:Fallback xmlns="">
      <p:transition xmlns:p14="http://schemas.microsoft.com/office/powerpoint/2010/main" spd="slow" advTm="6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Implications</a:t>
            </a:r>
            <a:endParaRPr lang="en-US" dirty="0"/>
          </a:p>
        </p:txBody>
      </p:sp>
      <p:pic>
        <p:nvPicPr>
          <p:cNvPr id="6" name="Picture 5" descr="che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84624"/>
            <a:ext cx="3175000" cy="4165600"/>
          </a:xfrm>
          <a:prstGeom prst="rect">
            <a:avLst/>
          </a:prstGeom>
        </p:spPr>
      </p:pic>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04075312"/>
      </p:ext>
    </p:extLst>
  </p:cSld>
  <p:clrMapOvr>
    <a:masterClrMapping/>
  </p:clrMapOvr>
  <mc:AlternateContent xmlns:mc="http://schemas.openxmlformats.org/markup-compatibility/2006" xmlns:p14="http://schemas.microsoft.com/office/powerpoint/2010/main">
    <mc:Choice Requires="p14">
      <p:transition spd="slow" p14:dur="2000" advTm="43958"/>
    </mc:Choice>
    <mc:Fallback xmlns="">
      <p:transition xmlns:p14="http://schemas.microsoft.com/office/powerpoint/2010/main" spd="slow" advTm="4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Implications</a:t>
            </a:r>
            <a:endParaRPr lang="en-US" dirty="0"/>
          </a:p>
        </p:txBody>
      </p:sp>
      <p:pic>
        <p:nvPicPr>
          <p:cNvPr id="6" name="Picture 5" descr="che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84624"/>
            <a:ext cx="3175000" cy="4165600"/>
          </a:xfrm>
          <a:prstGeom prst="rect">
            <a:avLst/>
          </a:prstGeom>
        </p:spPr>
      </p:pic>
      <p:pic>
        <p:nvPicPr>
          <p:cNvPr id="7" name="Picture 6" descr="alveoli.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3524" y="1739900"/>
            <a:ext cx="3175000" cy="454660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42860348"/>
      </p:ext>
    </p:extLst>
  </p:cSld>
  <p:clrMapOvr>
    <a:masterClrMapping/>
  </p:clrMapOvr>
  <mc:AlternateContent xmlns:mc="http://schemas.openxmlformats.org/markup-compatibility/2006" xmlns:p14="http://schemas.microsoft.com/office/powerpoint/2010/main">
    <mc:Choice Requires="p14">
      <p:transition spd="slow" p14:dur="2000" advTm="30466"/>
    </mc:Choice>
    <mc:Fallback xmlns="">
      <p:transition xmlns:p14="http://schemas.microsoft.com/office/powerpoint/2010/main" spd="slow" advTm="3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Implications</a:t>
            </a:r>
            <a:endParaRPr lang="en-US" dirty="0"/>
          </a:p>
        </p:txBody>
      </p:sp>
      <p:pic>
        <p:nvPicPr>
          <p:cNvPr id="6" name="Picture 5" descr="che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84624"/>
            <a:ext cx="3175000" cy="4165600"/>
          </a:xfrm>
          <a:prstGeom prst="rect">
            <a:avLst/>
          </a:prstGeom>
        </p:spPr>
      </p:pic>
      <p:pic>
        <p:nvPicPr>
          <p:cNvPr id="8" name="Picture 7" descr="linin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9000" y="2085044"/>
            <a:ext cx="3175000" cy="3771900"/>
          </a:xfrm>
          <a:prstGeom prst="rect">
            <a:avLst/>
          </a:prstGeom>
        </p:spPr>
      </p:pic>
      <p:pic>
        <p:nvPicPr>
          <p:cNvPr id="7" name="Picture 6" descr="alveoli.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3524" y="1739900"/>
            <a:ext cx="3175000" cy="454660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98695465"/>
      </p:ext>
    </p:extLst>
  </p:cSld>
  <p:clrMapOvr>
    <a:masterClrMapping/>
  </p:clrMapOvr>
  <mc:AlternateContent xmlns:mc="http://schemas.openxmlformats.org/markup-compatibility/2006" xmlns:p14="http://schemas.microsoft.com/office/powerpoint/2010/main">
    <mc:Choice Requires="p14">
      <p:transition spd="slow" p14:dur="2000" advTm="30569"/>
    </mc:Choice>
    <mc:Fallback xmlns="">
      <p:transition xmlns:p14="http://schemas.microsoft.com/office/powerpoint/2010/main" spd="slow" advTm="3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700" y="0"/>
            <a:ext cx="3270040" cy="6858000"/>
          </a:xfrm>
          <a:prstGeom prst="rect">
            <a:avLst/>
          </a:prstGeom>
        </p:spPr>
      </p:pic>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41959754"/>
      </p:ext>
    </p:extLst>
  </p:cSld>
  <p:clrMapOvr>
    <a:masterClrMapping/>
  </p:clrMapOvr>
  <mc:AlternateContent xmlns:mc="http://schemas.openxmlformats.org/markup-compatibility/2006" xmlns:p14="http://schemas.microsoft.com/office/powerpoint/2010/main">
    <mc:Choice Requires="p14">
      <p:transition spd="slow" p14:dur="2000" advTm="5803"/>
    </mc:Choice>
    <mc:Fallback xmlns="">
      <p:transition xmlns:p14="http://schemas.microsoft.com/office/powerpoint/2010/main" spd="slow" advTm="5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200</TotalTime>
  <Words>590</Words>
  <Application>Microsoft Office PowerPoint</Application>
  <PresentationFormat>On-screen Show (4:3)</PresentationFormat>
  <Paragraphs>48</Paragraphs>
  <Slides>9</Slides>
  <Notes>6</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Atmospheric Implications of Colorado’s Fugitive Methane Policy</vt:lpstr>
      <vt:lpstr>Introduction</vt:lpstr>
      <vt:lpstr>Video</vt:lpstr>
      <vt:lpstr>Video Recap</vt:lpstr>
      <vt:lpstr>PowerPoint Presentation</vt:lpstr>
      <vt:lpstr>Health Implications</vt:lpstr>
      <vt:lpstr>Health Implications</vt:lpstr>
      <vt:lpstr>Health Implications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Implications of Colorado’s Fugitive Methane Policy</dc:title>
  <dc:creator>Matthew Moore</dc:creator>
  <cp:lastModifiedBy>Darin W Toohey</cp:lastModifiedBy>
  <cp:revision>12</cp:revision>
  <dcterms:created xsi:type="dcterms:W3CDTF">2014-04-29T02:28:56Z</dcterms:created>
  <dcterms:modified xsi:type="dcterms:W3CDTF">2014-05-05T00:16:54Z</dcterms:modified>
</cp:coreProperties>
</file>